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65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70" r:id="rId13"/>
    <p:sldId id="273" r:id="rId14"/>
    <p:sldId id="272" r:id="rId15"/>
    <p:sldId id="274" r:id="rId16"/>
    <p:sldId id="276" r:id="rId17"/>
    <p:sldId id="277" r:id="rId18"/>
    <p:sldId id="278" r:id="rId19"/>
    <p:sldId id="279" r:id="rId20"/>
    <p:sldId id="280" r:id="rId21"/>
    <p:sldId id="286" r:id="rId22"/>
    <p:sldId id="281" r:id="rId23"/>
    <p:sldId id="282" r:id="rId24"/>
    <p:sldId id="283" r:id="rId25"/>
    <p:sldId id="284" r:id="rId26"/>
    <p:sldId id="285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4E79"/>
    <a:srgbClr val="000000"/>
    <a:srgbClr val="0D0D0D"/>
    <a:srgbClr val="777777"/>
    <a:srgbClr val="F52323"/>
    <a:srgbClr val="EAEAEA"/>
    <a:srgbClr val="212F3C"/>
    <a:srgbClr val="22303D"/>
    <a:srgbClr val="768CA1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639" autoAdjust="0"/>
  </p:normalViewPr>
  <p:slideViewPr>
    <p:cSldViewPr snapToGrid="0">
      <p:cViewPr varScale="1">
        <p:scale>
          <a:sx n="62" d="100"/>
          <a:sy n="62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JavaScript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Sheet1!$C$2:$F$2</c:f>
              <c:numCache>
                <c:formatCode>0.00%</c:formatCode>
                <c:ptCount val="4"/>
                <c:pt idx="0">
                  <c:v>0.56599999999999995</c:v>
                </c:pt>
                <c:pt idx="1">
                  <c:v>0.58899999999999997</c:v>
                </c:pt>
                <c:pt idx="2">
                  <c:v>0.54400000000000004</c:v>
                </c:pt>
                <c:pt idx="3">
                  <c:v>0.55399999999999994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Sheet1!$B$3</c:f>
              <c:strCache>
                <c:ptCount val="1"/>
                <c:pt idx="0">
                  <c:v>SQL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Sheet1!$C$3:$F$3</c:f>
              <c:numCache>
                <c:formatCode>0.00%</c:formatCode>
                <c:ptCount val="4"/>
                <c:pt idx="0">
                  <c:v>0.59599999999999997</c:v>
                </c:pt>
                <c:pt idx="1">
                  <c:v>0.57099999999999995</c:v>
                </c:pt>
                <c:pt idx="2">
                  <c:v>0.48</c:v>
                </c:pt>
                <c:pt idx="3">
                  <c:v>0.49099999999999999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Sheet1!$B$4</c:f>
              <c:strCache>
                <c:ptCount val="1"/>
                <c:pt idx="0">
                  <c:v>Java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Sheet1!$C$4:$F$4</c:f>
              <c:numCache>
                <c:formatCode>0.00%</c:formatCode>
                <c:ptCount val="4"/>
                <c:pt idx="0">
                  <c:v>0.42499999999999999</c:v>
                </c:pt>
                <c:pt idx="1">
                  <c:v>0.376</c:v>
                </c:pt>
                <c:pt idx="2">
                  <c:v>0.374</c:v>
                </c:pt>
                <c:pt idx="3">
                  <c:v>0.36299999999999999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Sheet1!$B$5</c:f>
              <c:strCache>
                <c:ptCount val="1"/>
                <c:pt idx="0">
                  <c:v>C#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Sheet1!$C$5:$F$5</c:f>
              <c:numCache>
                <c:formatCode>0.00%</c:formatCode>
                <c:ptCount val="4"/>
                <c:pt idx="0">
                  <c:v>0.44700000000000001</c:v>
                </c:pt>
                <c:pt idx="1">
                  <c:v>0.376</c:v>
                </c:pt>
                <c:pt idx="2">
                  <c:v>0.316</c:v>
                </c:pt>
                <c:pt idx="3">
                  <c:v>0.309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Sheet1!$B$6</c:f>
              <c:strCache>
                <c:ptCount val="1"/>
                <c:pt idx="0">
                  <c:v>PHP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Sheet1!$C$6:$F$6</c:f>
              <c:numCache>
                <c:formatCode>0.00%</c:formatCode>
                <c:ptCount val="4"/>
                <c:pt idx="0">
                  <c:v>0.34799999999999998</c:v>
                </c:pt>
                <c:pt idx="1">
                  <c:v>0.28899999999999998</c:v>
                </c:pt>
                <c:pt idx="2">
                  <c:v>0.29699999999999999</c:v>
                </c:pt>
                <c:pt idx="3">
                  <c:v>0.25900000000000001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Sheet1!$B$7</c:f>
              <c:strCache>
                <c:ptCount val="1"/>
                <c:pt idx="0">
                  <c:v>Python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Sheet1!$C$7:$F$7</c:f>
              <c:numCache>
                <c:formatCode>0.00%</c:formatCode>
                <c:ptCount val="4"/>
                <c:pt idx="0">
                  <c:v>0.219</c:v>
                </c:pt>
                <c:pt idx="1">
                  <c:v>0.23400000000000001</c:v>
                </c:pt>
                <c:pt idx="2">
                  <c:v>0.23800000000000002</c:v>
                </c:pt>
                <c:pt idx="3">
                  <c:v>0.249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Sheet1!$B$8</c:f>
              <c:strCache>
                <c:ptCount val="1"/>
                <c:pt idx="0">
                  <c:v>C++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Sheet1!$C$8:$F$8</c:f>
              <c:numCache>
                <c:formatCode>0.00%</c:formatCode>
                <c:ptCount val="4"/>
                <c:pt idx="0">
                  <c:v>0.27600000000000002</c:v>
                </c:pt>
                <c:pt idx="1">
                  <c:v>0.21099999999999999</c:v>
                </c:pt>
                <c:pt idx="2">
                  <c:v>0.20600000000000002</c:v>
                </c:pt>
                <c:pt idx="3">
                  <c:v>0.19399999999999998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Sheet1!$B$9</c:f>
              <c:strCache>
                <c:ptCount val="1"/>
                <c:pt idx="0">
                  <c:v>C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Sheet1!$C$9:$F$9</c:f>
              <c:numCache>
                <c:formatCode>0.00%</c:formatCode>
                <c:ptCount val="4"/>
                <c:pt idx="0">
                  <c:v>0.26900000000000002</c:v>
                </c:pt>
                <c:pt idx="1">
                  <c:v>0.17899999999999999</c:v>
                </c:pt>
                <c:pt idx="2">
                  <c:v>0.16399999999999998</c:v>
                </c:pt>
                <c:pt idx="3">
                  <c:v>0.155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Sheet1!$B$10</c:f>
              <c:strCache>
                <c:ptCount val="1"/>
                <c:pt idx="0">
                  <c:v>Node.js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Sheet1!$C$10:$F$10</c:f>
              <c:numCache>
                <c:formatCode>0.00%</c:formatCode>
                <c:ptCount val="4"/>
                <c:pt idx="0">
                  <c:v>7.4999999999999997E-2</c:v>
                </c:pt>
                <c:pt idx="1">
                  <c:v>9.8000000000000004E-2</c:v>
                </c:pt>
                <c:pt idx="2">
                  <c:v>0.13300000000000001</c:v>
                </c:pt>
                <c:pt idx="3">
                  <c:v>0.17199999999999999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Sheet1!$B$11</c:f>
              <c:strCache>
                <c:ptCount val="1"/>
                <c:pt idx="0">
                  <c:v>AngularJS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Sheet1!$C$1:$F$1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Sheet1!$C$11:$F$11</c:f>
              <c:numCache>
                <c:formatCode>0.00%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0.13300000000000001</c:v>
                </c:pt>
                <c:pt idx="3">
                  <c:v>0.17899999999999999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433904"/>
        <c:axId val="117434464"/>
      </c:lineChart>
      <c:catAx>
        <c:axId val="117433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434464"/>
        <c:crosses val="autoZero"/>
        <c:auto val="1"/>
        <c:lblAlgn val="ctr"/>
        <c:lblOffset val="100"/>
        <c:noMultiLvlLbl val="0"/>
      </c:catAx>
      <c:valAx>
        <c:axId val="117434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h-TH" sz="1800" dirty="0" smtClean="0"/>
                  <a:t>ความนิยม</a:t>
                </a:r>
                <a:endParaRPr lang="en-US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43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07-Apr-17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nip Diagonal Corner Rectangle 23"/>
          <p:cNvSpPr/>
          <p:nvPr/>
        </p:nvSpPr>
        <p:spPr>
          <a:xfrm>
            <a:off x="1709040" y="3605555"/>
            <a:ext cx="9394389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nip Diagonal Corner Rectangle 15"/>
          <p:cNvSpPr/>
          <p:nvPr/>
        </p:nvSpPr>
        <p:spPr>
          <a:xfrm>
            <a:off x="1284515" y="2673635"/>
            <a:ext cx="9818914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nip Diagonal Corner Rectangle 11"/>
          <p:cNvSpPr/>
          <p:nvPr/>
        </p:nvSpPr>
        <p:spPr>
          <a:xfrm>
            <a:off x="827315" y="1741715"/>
            <a:ext cx="10276114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303760" y="276845"/>
            <a:ext cx="3052483" cy="3052483"/>
            <a:chOff x="5534959" y="1060874"/>
            <a:chExt cx="3052483" cy="3052483"/>
          </a:xfrm>
        </p:grpSpPr>
        <p:sp>
          <p:nvSpPr>
            <p:cNvPr id="11" name="Oval 10"/>
            <p:cNvSpPr/>
            <p:nvPr/>
          </p:nvSpPr>
          <p:spPr>
            <a:xfrm>
              <a:off x="5534959" y="1060874"/>
              <a:ext cx="3052483" cy="30524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049" y="1150964"/>
              <a:ext cx="2872302" cy="2872302"/>
            </a:xfrm>
            <a:prstGeom prst="rect">
              <a:avLst/>
            </a:prstGeom>
            <a:noFill/>
            <a:ln>
              <a:noFill/>
            </a:ln>
            <a:effectLst>
              <a:innerShdw blurRad="101600" dist="88900" dir="13020000">
                <a:prstClr val="black">
                  <a:alpha val="60000"/>
                </a:prstClr>
              </a:innerShdw>
            </a:effectLst>
          </p:spPr>
        </p:pic>
      </p:grpSp>
      <p:sp>
        <p:nvSpPr>
          <p:cNvPr id="15" name="TextBox 14"/>
          <p:cNvSpPr txBox="1"/>
          <p:nvPr/>
        </p:nvSpPr>
        <p:spPr>
          <a:xfrm>
            <a:off x="985682" y="1803087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ชนม์ชนก เมืองเรืองวิทย์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96562" y="2717003"/>
            <a:ext cx="4960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วิทยาการคอมพิวเตอร์ มจพ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.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22514"/>
            <a:ext cx="2582758" cy="769441"/>
          </a:xfrm>
          <a:prstGeom prst="rect">
            <a:avLst/>
          </a:prstGeom>
          <a:solidFill>
            <a:srgbClr val="000000">
              <a:alpha val="54902"/>
            </a:srgbClr>
          </a:solidFill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แนะนำตัวละคร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17268" y="5700855"/>
            <a:ext cx="2953408" cy="1157145"/>
            <a:chOff x="9238592" y="5684927"/>
            <a:chExt cx="2953408" cy="115714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8593" y="5684927"/>
              <a:ext cx="2953407" cy="732855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9238592" y="6416566"/>
              <a:ext cx="2953407" cy="4255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 smtClean="0">
                  <a:solidFill>
                    <a:prstClr val="white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Learning is Freedom!</a:t>
              </a:r>
              <a:endParaRPr lang="en-US" sz="2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36849" y="3605372"/>
            <a:ext cx="7404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ประสบการณ์เขียนโปรแกรมมากกว่า </a:t>
            </a:r>
            <a:r>
              <a:rPr lang="en-US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10 </a:t>
            </a:r>
            <a:r>
              <a:rPr lang="th-TH" sz="4400" dirty="0" smtClean="0">
                <a:latin typeface="Quark" panose="02000000000000000000" pitchFamily="50" charset="-34"/>
                <a:cs typeface="Quark" panose="02000000000000000000" pitchFamily="50" charset="-34"/>
              </a:rPr>
              <a:t>ปี</a:t>
            </a:r>
            <a:endParaRPr lang="en-US" sz="4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Snip Diagonal Corner Rectangle 25"/>
          <p:cNvSpPr/>
          <p:nvPr/>
        </p:nvSpPr>
        <p:spPr>
          <a:xfrm>
            <a:off x="2238812" y="4541207"/>
            <a:ext cx="8864618" cy="769258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33005" y="4658146"/>
            <a:ext cx="8476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ได้มีโอกาสร่วมงานกับ </a:t>
            </a:r>
            <a:r>
              <a:rPr lang="en-US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Mozilla </a:t>
            </a:r>
            <a:r>
              <a:rPr lang="th-TH" sz="3600" dirty="0" smtClean="0">
                <a:latin typeface="Quark" panose="02000000000000000000" pitchFamily="50" charset="-34"/>
                <a:cs typeface="Quark" panose="02000000000000000000" pitchFamily="50" charset="-34"/>
              </a:rPr>
              <a:t>พัฒนาแอพบน </a:t>
            </a:r>
            <a:r>
              <a:rPr lang="en-US" sz="3600" dirty="0" err="1" smtClean="0">
                <a:latin typeface="Quark" panose="02000000000000000000" pitchFamily="50" charset="-34"/>
                <a:cs typeface="Quark" panose="02000000000000000000" pitchFamily="50" charset="-34"/>
              </a:rPr>
              <a:t>FirefoxOS</a:t>
            </a:r>
            <a:endParaRPr lang="en-US" sz="36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05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5752" y="3894083"/>
            <a:ext cx="5407572" cy="2800767"/>
          </a:xfrm>
          <a:prstGeom prst="rect">
            <a:avLst/>
          </a:prstGeom>
          <a:solidFill>
            <a:schemeClr val="bg2">
              <a:lumMod val="10000"/>
              <a:alpha val="5607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Ada Lovelace</a:t>
            </a:r>
            <a:endParaRPr lang="th-TH" sz="4400" b="1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โปรแกรมเมอร์คนแรกของโลก</a:t>
            </a:r>
          </a:p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ทั้งสวย ทั้งเก่ง แถมยังเป็น</a:t>
            </a:r>
            <a:endParaRPr lang="en-US" sz="4400" dirty="0" smtClean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เจ้าหญิงอีกต่างหาก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05598" y="1799819"/>
            <a:ext cx="9980804" cy="1931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88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โปรแกรมเมอร์คนแรกของโลก</a:t>
            </a:r>
            <a:endParaRPr lang="en-US" sz="8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89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0"/>
            <a:ext cx="13716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48468" y="1745222"/>
            <a:ext cx="5909532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เขาเขียนมัน</a:t>
            </a:r>
          </a:p>
          <a:p>
            <a:pPr algn="ctr"/>
            <a:r>
              <a:rPr lang="th-TH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ด้วยภาษาอะไร</a:t>
            </a:r>
            <a:r>
              <a:rPr lang="en-US" sz="9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96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02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56" y="650707"/>
            <a:ext cx="1734597" cy="3233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0" y="4217871"/>
            <a:ext cx="2250888" cy="2250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1" y="2370414"/>
            <a:ext cx="2282825" cy="1750166"/>
          </a:xfrm>
          <a:prstGeom prst="rect">
            <a:avLst/>
          </a:prstGeom>
        </p:spPr>
      </p:pic>
      <p:pic>
        <p:nvPicPr>
          <p:cNvPr id="1026" name="Picture 2" descr="Image result for python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49" y="1614759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 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r="23527"/>
          <a:stretch/>
        </p:blipFill>
        <p:spPr bwMode="auto">
          <a:xfrm>
            <a:off x="4654504" y="1987168"/>
            <a:ext cx="2493617" cy="262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uby programming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790" y="4616102"/>
            <a:ext cx="1755106" cy="201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hp programming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495" y="5119922"/>
            <a:ext cx="2497846" cy="134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0458469" y="3886199"/>
            <a:ext cx="1208408" cy="1737318"/>
            <a:chOff x="9185116" y="3886200"/>
            <a:chExt cx="1208408" cy="1737318"/>
          </a:xfrm>
        </p:grpSpPr>
        <p:pic>
          <p:nvPicPr>
            <p:cNvPr id="1038" name="Picture 14" descr="Image result for swift logo 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116" y="3886200"/>
              <a:ext cx="1143813" cy="102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9185116" y="4915632"/>
              <a:ext cx="12084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Calibri Light" panose="020F0302020204030204" pitchFamily="34" charset="0"/>
                  <a:cs typeface="Quark" panose="02000000000000000000" pitchFamily="50" charset="-34"/>
                </a:rPr>
                <a:t>S</a:t>
              </a:r>
              <a:r>
                <a:rPr lang="en-US" sz="40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Quark" panose="02000000000000000000" pitchFamily="50" charset="-34"/>
                </a:rPr>
                <a:t>wift</a:t>
              </a:r>
              <a:endParaRPr lang="en-US" sz="4000" dirty="0">
                <a:solidFill>
                  <a:schemeClr val="bg1"/>
                </a:solidFill>
                <a:latin typeface="Calibri Light" panose="020F0302020204030204" pitchFamily="34" charset="0"/>
                <a:cs typeface="Quark" panose="02000000000000000000" pitchFamily="50" charset="-34"/>
              </a:endParaRPr>
            </a:p>
          </p:txBody>
        </p:sp>
      </p:grpSp>
      <p:pic>
        <p:nvPicPr>
          <p:cNvPr id="1042" name="Picture 18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21" y="2917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rust programming logo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52" y="521382"/>
            <a:ext cx="1106488" cy="11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c programming logo 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7777" r="16945" b="18001"/>
          <a:stretch/>
        </p:blipFill>
        <p:spPr bwMode="auto">
          <a:xfrm>
            <a:off x="4623294" y="554539"/>
            <a:ext cx="1295400" cy="126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r programming language logo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3" y="2414076"/>
            <a:ext cx="1268022" cy="10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objective c logo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80" y="4554048"/>
            <a:ext cx="956897" cy="95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kotlin logo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49" y="349185"/>
            <a:ext cx="956792" cy="9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perl programming language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975" y="5763218"/>
            <a:ext cx="2232025" cy="10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groovy logo 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944" y="496209"/>
            <a:ext cx="1894623" cy="9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แล้วภาษาอะไร</a:t>
            </a:r>
          </a:p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เป็นที่นิยมมากที่สุด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37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1120"/>
              </p:ext>
            </p:extLst>
          </p:nvPr>
        </p:nvGraphicFramePr>
        <p:xfrm>
          <a:off x="0" y="0"/>
          <a:ext cx="121920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5829300"/>
            <a:ext cx="12192000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Image result for stackoverflow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18" y="5940238"/>
            <a:ext cx="3032125" cy="7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21907" y="6243846"/>
            <a:ext cx="897874" cy="643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latin typeface="Quark" panose="02000000000000000000" pitchFamily="50" charset="-34"/>
                <a:cs typeface="Quark" panose="02000000000000000000" pitchFamily="50" charset="-34"/>
              </a:rPr>
              <a:t>ที่มา</a:t>
            </a:r>
            <a:endParaRPr lang="en-US" sz="40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78878" y="0"/>
            <a:ext cx="4613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http://stackoverflow.com/insights/survey/2016</a:t>
            </a:r>
          </a:p>
        </p:txBody>
      </p:sp>
    </p:spTree>
    <p:extLst>
      <p:ext uri="{BB962C8B-B14F-4D97-AF65-F5344CB8AC3E}">
        <p14:creationId xmlns:p14="http://schemas.microsoft.com/office/powerpoint/2010/main" val="8404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45863" y="991565"/>
            <a:ext cx="6391216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5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11500" b="1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45157" y="3349282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ทำอะไรได้บ้าง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0" r="24916"/>
          <a:stretch/>
        </p:blipFill>
        <p:spPr>
          <a:xfrm>
            <a:off x="1701113" y="1046061"/>
            <a:ext cx="2238880" cy="2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11" y="4424841"/>
            <a:ext cx="1682496" cy="16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931735" y="6309871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Application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89018" y="420500"/>
            <a:ext cx="3317761" cy="2391836"/>
            <a:chOff x="523489" y="407053"/>
            <a:chExt cx="3317761" cy="23918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489" y="407053"/>
              <a:ext cx="3317761" cy="21630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835" y="2341354"/>
              <a:ext cx="457535" cy="4575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4066685" y="420500"/>
            <a:ext cx="3633604" cy="2395761"/>
            <a:chOff x="4201156" y="407053"/>
            <a:chExt cx="3633604" cy="239576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r="1596"/>
            <a:stretch/>
          </p:blipFill>
          <p:spPr>
            <a:xfrm>
              <a:off x="4201156" y="407053"/>
              <a:ext cx="3633604" cy="21630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74" name="Picture 2" descr="Image result for google logo 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6" t="14471" r="13730" b="12823"/>
            <a:stretch/>
          </p:blipFill>
          <p:spPr bwMode="auto">
            <a:xfrm>
              <a:off x="5791708" y="2341354"/>
              <a:ext cx="452500" cy="4614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grpSp>
        <p:nvGrpSpPr>
          <p:cNvPr id="20" name="Group 19"/>
          <p:cNvGrpSpPr/>
          <p:nvPr/>
        </p:nvGrpSpPr>
        <p:grpSpPr>
          <a:xfrm>
            <a:off x="8060195" y="420500"/>
            <a:ext cx="3692512" cy="2404358"/>
            <a:chOff x="8194666" y="407053"/>
            <a:chExt cx="3692512" cy="24043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4666" y="407053"/>
              <a:ext cx="3692512" cy="216306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076" name="Picture 4" descr="Image result for outlook logo 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5893" y="2341354"/>
              <a:ext cx="470057" cy="4700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668758" y="3278713"/>
            <a:ext cx="10515600" cy="913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เกือบ </a:t>
            </a:r>
            <a:r>
              <a:rPr lang="en-US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100% </a:t>
            </a:r>
            <a:r>
              <a:rPr lang="th-TH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ของเว็บไซต์ในปัจจุบันล้วนใช้งาน </a:t>
            </a:r>
            <a:r>
              <a:rPr lang="en-US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01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netflix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" t="14014" r="3380" b="14686"/>
          <a:stretch/>
        </p:blipFill>
        <p:spPr bwMode="auto">
          <a:xfrm>
            <a:off x="990600" y="777240"/>
            <a:ext cx="3593646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aypal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421" y="2577465"/>
            <a:ext cx="25336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uber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16" y="799862"/>
            <a:ext cx="2533650" cy="14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linkedin logo 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6" b="29864"/>
          <a:stretch/>
        </p:blipFill>
        <p:spPr bwMode="auto">
          <a:xfrm>
            <a:off x="8044636" y="821136"/>
            <a:ext cx="3400017" cy="13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jitta logo 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4" b="21634"/>
          <a:stretch/>
        </p:blipFill>
        <p:spPr bwMode="auto">
          <a:xfrm>
            <a:off x="6666141" y="2577465"/>
            <a:ext cx="2381250" cy="1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03" y="4326337"/>
            <a:ext cx="1678535" cy="1678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503561" y="621136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Server-Side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82" y="4680695"/>
            <a:ext cx="3731037" cy="15545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811" y="5918979"/>
            <a:ext cx="49132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https://www.linkedin.com/pulse/top-5-companies-using-nodejs-production-anthony-delgado</a:t>
            </a:r>
          </a:p>
        </p:txBody>
      </p:sp>
    </p:spTree>
    <p:extLst>
      <p:ext uri="{BB962C8B-B14F-4D97-AF65-F5344CB8AC3E}">
        <p14:creationId xmlns:p14="http://schemas.microsoft.com/office/powerpoint/2010/main" val="33660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93" y="4213274"/>
            <a:ext cx="1682496" cy="168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89887" y="6098304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Mobile Application</a:t>
            </a:r>
            <a:endParaRPr lang="en-US" dirty="0"/>
          </a:p>
        </p:txBody>
      </p:sp>
      <p:pic>
        <p:nvPicPr>
          <p:cNvPr id="5122" name="Picture 2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8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st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55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a2.muscache.com/airbnb/static/icons/apple-touch-icon-180x180-bcbe0e3960cd084eb8eaf1353cf3c7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02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es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849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encent Q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06" y="2892270"/>
            <a:ext cx="1600076" cy="1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Baidu Mobile (手机百度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396" y="624937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Bloomber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00" y="2892270"/>
            <a:ext cx="1600076" cy="1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0399" y="5959804"/>
            <a:ext cx="35382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https://facebook.github.io/react-native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endParaRPr lang="th-TH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showcase.html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แล้วเขาใช้โปรแกรมอะไร</a:t>
            </a:r>
          </a:p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เขียนโปรแกรมอีกที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86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32" y="477390"/>
            <a:ext cx="4537422" cy="1125911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68200" y="477390"/>
            <a:ext cx="4343743" cy="11259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b="1" dirty="0" smtClean="0">
                <a:latin typeface="Quark" panose="02000000000000000000" pitchFamily="50" charset="-34"/>
                <a:cs typeface="Quark" panose="02000000000000000000" pitchFamily="50" charset="-34"/>
              </a:rPr>
              <a:t>เป้าหมายของ</a:t>
            </a:r>
            <a:endParaRPr lang="en-US" sz="60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827857" y="1812544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u="sng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ระยะสั้น</a:t>
            </a:r>
            <a:endParaRPr lang="en-US" u="sng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034800" y="1816780"/>
            <a:ext cx="3226600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u="sng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ระยะยาว</a:t>
            </a:r>
            <a:endParaRPr lang="en-US" u="sng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2604562"/>
            <a:ext cx="4953000" cy="37901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มอบความรู้ทางด้าน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IT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ให้แก่ผู้ที่สนใจ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ด้วยการทำคอร์สออนไลน์ โดยไม่คิดค่าใช้จ่ายใดๆ ทั้งสิ้น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สร้าง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Developer </a:t>
            </a: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ที่มีคุณภาพ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ให้เพียงพอต่อตลาด </a:t>
            </a:r>
            <a: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STARTUP</a:t>
            </a:r>
            <a:br>
              <a:rPr lang="en-US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ที่กำลังเติบโตขึ้นในเมืองไทย</a:t>
            </a:r>
            <a:endParaRPr lang="en-US" sz="3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171600" y="2604562"/>
            <a:ext cx="4953000" cy="3790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เป็นมหาวิทยาลัยออนไลน์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ที่รวบรวมเนื้อหาทุกสาขาวิชา</a:t>
            </a:r>
            <a:b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</a:b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จากทั่วทุกมุมโลก โดยเปิดโอกาสให้ทุกๆ คนสามารถเข้ามาแบ่งปันความรู้กันได้อย่างอิสระ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ลดต้นทุนการศึกษา เพื่อเปิดโอกาสให้ทุกๆ คนสามารถเข้ามาหาความรู้ได้โดยไม่ต้องมีค่าใช้จ่ายใดๆ ทั้งสิ้น</a:t>
            </a:r>
            <a:endParaRPr lang="en-US" sz="3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00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0.18607 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/>
      <p:bldP spid="2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97187" y="776413"/>
            <a:ext cx="5167538" cy="1536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endParaRPr lang="th-TH" sz="9600" b="1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0" r="24916"/>
          <a:stretch/>
        </p:blipFill>
        <p:spPr>
          <a:xfrm>
            <a:off x="2602065" y="431383"/>
            <a:ext cx="1700993" cy="1881512"/>
          </a:xfrm>
          <a:prstGeom prst="rect">
            <a:avLst/>
          </a:prstGeom>
        </p:spPr>
      </p:pic>
      <p:pic>
        <p:nvPicPr>
          <p:cNvPr id="1026" name="Picture 2" descr="Image result for chrome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70" y="3089306"/>
            <a:ext cx="2039119" cy="20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refox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58" y="3089307"/>
            <a:ext cx="2039119" cy="20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09" y="2941390"/>
            <a:ext cx="4397557" cy="18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chrome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55" y="197881"/>
            <a:ext cx="1173719" cy="117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38346" y="362243"/>
            <a:ext cx="3473546" cy="1009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กด </a:t>
            </a:r>
            <a:r>
              <a:rPr lang="en-US" sz="66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F12</a:t>
            </a:r>
            <a:endParaRPr lang="th-TH" sz="66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135" y="1866900"/>
            <a:ext cx="7715250" cy="499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520" y="4772977"/>
            <a:ext cx="76200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2337938"/>
            <a:ext cx="6912293" cy="4520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5" b="6429"/>
          <a:stretch/>
        </p:blipFill>
        <p:spPr>
          <a:xfrm>
            <a:off x="3546718" y="289560"/>
            <a:ext cx="512047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2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27375" y="487997"/>
            <a:ext cx="5904305" cy="1654021"/>
            <a:chOff x="2853055" y="472757"/>
            <a:chExt cx="6353668" cy="1779905"/>
          </a:xfrm>
        </p:grpSpPr>
        <p:pic>
          <p:nvPicPr>
            <p:cNvPr id="2054" name="Picture 6" descr="Image result for vs code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055" y="472757"/>
              <a:ext cx="1779905" cy="1779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001578" y="615994"/>
              <a:ext cx="4205145" cy="1556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VS Code</a:t>
              </a:r>
              <a:endParaRPr lang="en-US" sz="8800" dirty="0">
                <a:solidFill>
                  <a:schemeClr val="bg1"/>
                </a:solidFill>
                <a:latin typeface="Calibri Light" panose="020F03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60" name="Picture 12" descr="Image result for vs cod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09" y="2392680"/>
            <a:ext cx="7074351" cy="44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54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เอาล่ะ</a:t>
            </a:r>
            <a:r>
              <a:rPr lang="en-US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!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pPr algn="ctr"/>
            <a:r>
              <a:rPr lang="th-TH" sz="115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มาลงโปรแกรมกันเถอะ</a:t>
            </a:r>
            <a:endParaRPr lang="th-TH" sz="11500" dirty="0" smtClean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73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49" y="0"/>
            <a:ext cx="4397557" cy="1832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1832316"/>
            <a:ext cx="9403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1. </a:t>
            </a:r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ไปที่ </a:t>
            </a:r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nodejs.org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727" y="2601757"/>
            <a:ext cx="73628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2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27375" y="320357"/>
            <a:ext cx="5904305" cy="1654021"/>
            <a:chOff x="2853055" y="472757"/>
            <a:chExt cx="6353668" cy="1779905"/>
          </a:xfrm>
        </p:grpSpPr>
        <p:pic>
          <p:nvPicPr>
            <p:cNvPr id="5" name="Picture 6" descr="Image result for vs code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055" y="472757"/>
              <a:ext cx="1779905" cy="1779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001578" y="615994"/>
              <a:ext cx="4205145" cy="1556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VS Code</a:t>
              </a:r>
              <a:endParaRPr lang="en-US" sz="8800" dirty="0">
                <a:solidFill>
                  <a:schemeClr val="bg1"/>
                </a:solidFill>
                <a:latin typeface="Calibri Light" panose="020F03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71600" y="2121876"/>
            <a:ext cx="9403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1. </a:t>
            </a:r>
            <a:r>
              <a:rPr lang="th-TH" sz="44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ไปที่ </a:t>
            </a:r>
            <a:r>
              <a:rPr lang="en-US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code.visualstudio.com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57" y="2952277"/>
            <a:ext cx="9072563" cy="39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28862"/>
            <a:ext cx="12192000" cy="130788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>
                <a:latin typeface="Quark" panose="02000000000000000000" pitchFamily="50" charset="-34"/>
                <a:cs typeface="Quark" panose="02000000000000000000" pitchFamily="50" charset="-34"/>
              </a:rPr>
              <a:t>Programming for the </a:t>
            </a:r>
            <a:r>
              <a:rPr lang="en-US" sz="8000" b="1" dirty="0" err="1" smtClean="0">
                <a:latin typeface="Quark" panose="02000000000000000000" pitchFamily="50" charset="-34"/>
                <a:cs typeface="Quark" panose="02000000000000000000" pitchFamily="50" charset="-34"/>
              </a:rPr>
              <a:t>Noobs</a:t>
            </a:r>
            <a:endParaRPr lang="en-US" sz="8000" b="1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9193" y="515198"/>
            <a:ext cx="8011409" cy="1385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เสาร์อาทิตย์นี้เจอกัน</a:t>
            </a:r>
            <a:endParaRPr lang="en-US" sz="72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7097" y="3813584"/>
            <a:ext cx="10515600" cy="1307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เสาร์</a:t>
            </a:r>
            <a:r>
              <a:rPr lang="en-US" sz="5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 09:00 ~ 12:00</a:t>
            </a:r>
          </a:p>
          <a:p>
            <a:pPr algn="ctr"/>
            <a:r>
              <a:rPr lang="th-TH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อาทิตย์ </a:t>
            </a:r>
            <a:r>
              <a:rPr lang="en-US" sz="54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13:00 ~ 16:00</a:t>
            </a:r>
            <a:endParaRPr lang="en-US" sz="54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45781" y="5367237"/>
            <a:ext cx="8098231" cy="1307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 </a:t>
            </a:r>
            <a:r>
              <a:rPr lang="en-US" sz="6000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Startup House </a:t>
            </a:r>
            <a:r>
              <a:rPr lang="en-US" sz="6000" dirty="0" err="1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Rayong</a:t>
            </a:r>
            <a:endParaRPr lang="en-US" sz="6000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77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9" t="5052" r="25497" b="4544"/>
          <a:stretch/>
        </p:blipFill>
        <p:spPr>
          <a:xfrm>
            <a:off x="2665267" y="1555986"/>
            <a:ext cx="2201449" cy="401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2" t="2147" r="15822" b="2568"/>
          <a:stretch/>
        </p:blipFill>
        <p:spPr>
          <a:xfrm>
            <a:off x="7247247" y="1555986"/>
            <a:ext cx="2350333" cy="402907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" y="340405"/>
            <a:ext cx="12191999" cy="98523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b="1" dirty="0" smtClean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สอนเขียนแอพ</a:t>
            </a:r>
            <a:endParaRPr lang="en-US" sz="7200" b="1" dirty="0">
              <a:solidFill>
                <a:prstClr val="white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619295" y="5700855"/>
            <a:ext cx="2953408" cy="1157145"/>
            <a:chOff x="9238592" y="5684927"/>
            <a:chExt cx="2953408" cy="11571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8593" y="5684927"/>
              <a:ext cx="2953407" cy="732855"/>
            </a:xfrm>
            <a:prstGeom prst="rect">
              <a:avLst/>
            </a:prstGeom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9238592" y="6416566"/>
              <a:ext cx="2953407" cy="4255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 smtClean="0">
                  <a:solidFill>
                    <a:prstClr val="white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Learning is Freedom!</a:t>
              </a:r>
              <a:endParaRPr lang="en-US" sz="2400" dirty="0">
                <a:solidFill>
                  <a:prstClr val="white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7" y="2762250"/>
            <a:ext cx="2105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cs typeface="Aharoni" panose="02010803020104030203" pitchFamily="2" charset="-79"/>
              </a:rPr>
              <a:t>Episode 1.0</a:t>
            </a:r>
            <a:endParaRPr lang="en-US" sz="2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4134" y="2053883"/>
            <a:ext cx="10515600" cy="258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โปรแกรมคืออะไร</a:t>
            </a:r>
            <a:r>
              <a:rPr lang="en-US" sz="115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115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54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93" y="1344768"/>
            <a:ext cx="5858737" cy="333411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00556" y="1498977"/>
            <a:ext cx="3398785" cy="2448731"/>
          </a:xfrm>
          <a:custGeom>
            <a:avLst/>
            <a:gdLst>
              <a:gd name="connsiteX0" fmla="*/ 0 w 4039262"/>
              <a:gd name="connsiteY0" fmla="*/ 0 h 2910177"/>
              <a:gd name="connsiteX1" fmla="*/ 461176 w 4039262"/>
              <a:gd name="connsiteY1" fmla="*/ 2910177 h 2910177"/>
              <a:gd name="connsiteX2" fmla="*/ 4039262 w 4039262"/>
              <a:gd name="connsiteY2" fmla="*/ 2830664 h 2910177"/>
              <a:gd name="connsiteX3" fmla="*/ 3506525 w 4039262"/>
              <a:gd name="connsiteY3" fmla="*/ 135172 h 2910177"/>
              <a:gd name="connsiteX4" fmla="*/ 0 w 4039262"/>
              <a:gd name="connsiteY4" fmla="*/ 0 h 29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9262" h="2910177">
                <a:moveTo>
                  <a:pt x="0" y="0"/>
                </a:moveTo>
                <a:lnTo>
                  <a:pt x="461176" y="2910177"/>
                </a:lnTo>
                <a:lnTo>
                  <a:pt x="4039262" y="2830664"/>
                </a:lnTo>
                <a:lnTo>
                  <a:pt x="3506525" y="13517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50000"/>
                </a:schemeClr>
              </a:gs>
              <a:gs pos="93000">
                <a:srgbClr val="212F3C">
                  <a:tint val="44500"/>
                  <a:satMod val="160000"/>
                </a:srgbClr>
              </a:gs>
              <a:gs pos="100000">
                <a:schemeClr val="bg2">
                  <a:lumMod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774265" y="5088235"/>
            <a:ext cx="2412047" cy="1188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ฮาร์ดแวร์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630984" y="1717557"/>
            <a:ext cx="2856618" cy="10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0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ซอฟท์แวร์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156364" y="4542141"/>
            <a:ext cx="510639" cy="5818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599341" y="2238703"/>
            <a:ext cx="1220356" cy="1281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6067" y="503734"/>
            <a:ext cx="6491066" cy="159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โปรแกรมมีอะไรบ้าง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5" name="Straight Connector 4"/>
          <p:cNvCxnSpPr>
            <a:endCxn id="4" idx="2"/>
          </p:cNvCxnSpPr>
          <p:nvPr/>
        </p:nvCxnSpPr>
        <p:spPr>
          <a:xfrm flipV="1">
            <a:off x="6171600" y="2099696"/>
            <a:ext cx="0" cy="3807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902448" y="5695868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 software</a:t>
            </a:r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1" t="14027" r="17813" b="13394"/>
          <a:stretch/>
        </p:blipFill>
        <p:spPr>
          <a:xfrm>
            <a:off x="646382" y="2065287"/>
            <a:ext cx="1545021" cy="1529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92" y="2376430"/>
            <a:ext cx="926035" cy="926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68" y="2208079"/>
            <a:ext cx="1521935" cy="1262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1" y="4209314"/>
            <a:ext cx="1150883" cy="11508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91" y="4201021"/>
            <a:ext cx="1159176" cy="115917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7557013" y="5695868"/>
            <a:ext cx="3226600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 software</a:t>
            </a:r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63" y="4242348"/>
            <a:ext cx="804370" cy="8043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77" y="4209314"/>
            <a:ext cx="837404" cy="837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3" r="29207"/>
          <a:stretch/>
        </p:blipFill>
        <p:spPr>
          <a:xfrm>
            <a:off x="7014755" y="2408783"/>
            <a:ext cx="859647" cy="8422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98" y="2325397"/>
            <a:ext cx="1028100" cy="1028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679" y="2326950"/>
            <a:ext cx="1143867" cy="1143867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0280341" y="4242348"/>
            <a:ext cx="948930" cy="8143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141" y="4387978"/>
            <a:ext cx="773879" cy="5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3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01" y="2220923"/>
            <a:ext cx="2739855" cy="27398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52645" y="487968"/>
            <a:ext cx="6817023" cy="159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ใครเป็นคนเขียนมันขึ้นมา</a:t>
            </a:r>
            <a:r>
              <a:rPr lang="en-US" sz="6600" dirty="0" smtClean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61135" y="5427856"/>
            <a:ext cx="2646385" cy="574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Programmer</a:t>
            </a:r>
            <a:endParaRPr 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427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233</Words>
  <Application>Microsoft Office PowerPoint</Application>
  <PresentationFormat>Widescreen</PresentationFormat>
  <Paragraphs>62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Aharoni</vt:lpstr>
      <vt:lpstr>Arial</vt:lpstr>
      <vt:lpstr>Calibri</vt:lpstr>
      <vt:lpstr>Calibri Light</vt:lpstr>
      <vt:lpstr>Cordia New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Chonchanok Meuangruengwit</cp:lastModifiedBy>
  <cp:revision>79</cp:revision>
  <dcterms:created xsi:type="dcterms:W3CDTF">2017-02-21T15:11:35Z</dcterms:created>
  <dcterms:modified xsi:type="dcterms:W3CDTF">2017-04-07T17:48:47Z</dcterms:modified>
</cp:coreProperties>
</file>